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14"/>
  </p:notesMasterIdLst>
  <p:handoutMasterIdLst>
    <p:handoutMasterId r:id="rId15"/>
  </p:handoutMasterIdLst>
  <p:sldIdLst>
    <p:sldId id="256" r:id="rId5"/>
    <p:sldId id="460" r:id="rId6"/>
    <p:sldId id="476" r:id="rId7"/>
    <p:sldId id="465" r:id="rId8"/>
    <p:sldId id="477" r:id="rId9"/>
    <p:sldId id="478" r:id="rId10"/>
    <p:sldId id="467" r:id="rId11"/>
    <p:sldId id="479" r:id="rId12"/>
    <p:sldId id="489" r:id="rId13"/>
  </p:sldIdLst>
  <p:sldSz cx="9144000" cy="6858000" type="screen4x3"/>
  <p:notesSz cx="9928225" cy="6797675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1212"/>
    <a:srgbClr val="7D0D0D"/>
    <a:srgbClr val="F53939"/>
    <a:srgbClr val="C1D6FF"/>
    <a:srgbClr val="F5FC9A"/>
    <a:srgbClr val="6699FF"/>
    <a:srgbClr val="A7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59" autoAdjust="0"/>
    <p:restoredTop sz="94935" autoAdjust="0"/>
  </p:normalViewPr>
  <p:slideViewPr>
    <p:cSldViewPr>
      <p:cViewPr varScale="1">
        <p:scale>
          <a:sx n="79" d="100"/>
          <a:sy n="79" d="100"/>
        </p:scale>
        <p:origin x="124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02/08/2018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8/2/2018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5510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0336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5051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0614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715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6" y="46436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" action="ppaction://noaction"/>
          </p:cNvPr>
          <p:cNvSpPr/>
          <p:nvPr/>
        </p:nvSpPr>
        <p:spPr>
          <a:xfrm>
            <a:off x="155045" y="692696"/>
            <a:ext cx="960571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– D, I and K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1187311" y="692696"/>
            <a:ext cx="1003898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2 – Sources of Data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2262904" y="692696"/>
            <a:ext cx="1062320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3 – Quality of Information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 userDrawn="1"/>
        </p:nvSpPr>
        <p:spPr>
          <a:xfrm>
            <a:off x="3396919" y="692696"/>
            <a:ext cx="1562162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4 – Coding, Encoding &amp; Encryption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931399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 userDrawn="1"/>
        </p:nvSpPr>
        <p:spPr>
          <a:xfrm>
            <a:off x="5030776" y="692696"/>
            <a:ext cx="875881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5 – Data Accuracy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 userDrawn="1"/>
        </p:nvSpPr>
        <p:spPr>
          <a:xfrm>
            <a:off x="5978352" y="692696"/>
            <a:ext cx="809149" cy="357190"/>
          </a:xfrm>
          <a:prstGeom prst="round2Same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58000">
                <a:schemeClr val="accent3">
                  <a:lumMod val="7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IE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 userDrawn="1"/>
        </p:nvSpPr>
        <p:spPr>
          <a:xfrm>
            <a:off x="6859195" y="692696"/>
            <a:ext cx="809149" cy="357190"/>
          </a:xfrm>
          <a:prstGeom prst="round2SameRect">
            <a:avLst/>
          </a:prstGeom>
          <a:gradFill>
            <a:gsLst>
              <a:gs pos="0">
                <a:srgbClr val="002060"/>
              </a:gs>
              <a:gs pos="46000">
                <a:srgbClr val="0070C0"/>
              </a:gs>
              <a:gs pos="100000">
                <a:schemeClr val="accent5">
                  <a:lumMod val="40000"/>
                  <a:lumOff val="6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l"/>
            <a:r>
              <a:rPr lang="en-IE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085184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Chapter 10 </a:t>
            </a:r>
            <a:r>
              <a:rPr lang="en-US" sz="5400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</a:t>
            </a:r>
            <a:r>
              <a:rPr lang="en-US" sz="5400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Sound &amp; Video Editing</a:t>
            </a:r>
            <a:endParaRPr lang="en-GB" sz="5400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AS Applied ICT – 9626 - Theory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2017-20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12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76" r="1176" b="31859"/>
          <a:stretch/>
        </p:blipFill>
        <p:spPr>
          <a:xfrm>
            <a:off x="2627784" y="2035880"/>
            <a:ext cx="6336704" cy="28791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5"/>
            <a:ext cx="1656184" cy="15906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Key Concepts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As </a:t>
            </a:r>
            <a:r>
              <a:rPr lang="en-US" sz="1900" dirty="0"/>
              <a:t>a teacher, you will refer to these concepts again and again to help unify the subject and make sense </a:t>
            </a:r>
            <a:r>
              <a:rPr lang="en-US" sz="1900" dirty="0" smtClean="0"/>
              <a:t>of IT. </a:t>
            </a:r>
            <a:r>
              <a:rPr lang="en-US" sz="1900" dirty="0"/>
              <a:t>If mastered, learners can use the concepts to solve problems or to understand unfamiliar </a:t>
            </a:r>
            <a:r>
              <a:rPr lang="en-US" sz="1900" dirty="0" smtClean="0"/>
              <a:t>subject-related material</a:t>
            </a:r>
            <a:r>
              <a:rPr lang="en-US" sz="1900" dirty="0"/>
              <a:t>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/>
              <a:t>Impact </a:t>
            </a:r>
            <a:r>
              <a:rPr lang="en-US" sz="1900" b="1" dirty="0"/>
              <a:t>of Information </a:t>
            </a:r>
            <a:r>
              <a:rPr lang="en-US" sz="1900" b="1" dirty="0" smtClean="0"/>
              <a:t>Technology</a:t>
            </a:r>
            <a:br>
              <a:rPr lang="en-US" sz="1900" b="1" dirty="0" smtClean="0"/>
            </a:br>
            <a:r>
              <a:rPr lang="en-US" sz="1900" dirty="0" smtClean="0"/>
              <a:t>Information </a:t>
            </a:r>
            <a:r>
              <a:rPr lang="en-US" sz="1900" dirty="0"/>
              <a:t>Technology (IT) is the application of technology to process </a:t>
            </a:r>
            <a:r>
              <a:rPr lang="en-US" sz="1900" dirty="0" smtClean="0"/>
              <a:t>information.</a:t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impact of IT on all aspects of everyday life is immense. The enormity of the impact can be seen </a:t>
            </a:r>
            <a:r>
              <a:rPr lang="en-US" sz="1900" dirty="0" smtClean="0"/>
              <a:t>in industry </a:t>
            </a:r>
            <a:r>
              <a:rPr lang="en-US" sz="1900" dirty="0"/>
              <a:t>and commerce, transport, leisure, medicine and the home. The impact on the work force is </a:t>
            </a:r>
            <a:r>
              <a:rPr lang="en-US" sz="1900" dirty="0" smtClean="0"/>
              <a:t>a very </a:t>
            </a:r>
            <a:r>
              <a:rPr lang="en-US" sz="1900" dirty="0"/>
              <a:t>important factor to consider and communications using new technologies have made the </a:t>
            </a:r>
            <a:r>
              <a:rPr lang="en-US" sz="1900" dirty="0" smtClean="0"/>
              <a:t>World seem </a:t>
            </a:r>
            <a:r>
              <a:rPr lang="en-US" sz="1900" dirty="0"/>
              <a:t>smaller.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/>
              <a:t>Hardware </a:t>
            </a:r>
            <a:r>
              <a:rPr lang="en-US" sz="1900" b="1" dirty="0"/>
              <a:t>and </a:t>
            </a:r>
            <a:r>
              <a:rPr lang="en-US" sz="1900" b="1" dirty="0" smtClean="0"/>
              <a:t>software</a:t>
            </a:r>
            <a:br>
              <a:rPr lang="en-US" sz="1900" b="1" dirty="0" smtClean="0"/>
            </a:br>
            <a:r>
              <a:rPr lang="en-US" sz="1900" dirty="0" smtClean="0"/>
              <a:t>Many </a:t>
            </a:r>
            <a:r>
              <a:rPr lang="en-US" sz="1900" dirty="0"/>
              <a:t>hardware components and software applications are used in IT systems. It is important </a:t>
            </a:r>
            <a:r>
              <a:rPr lang="en-US" sz="1900" dirty="0" smtClean="0"/>
              <a:t>to understand </a:t>
            </a:r>
            <a:r>
              <a:rPr lang="en-US" sz="1900" dirty="0"/>
              <a:t>how these work, and how they interact with each other and within our environment.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/>
              <a:t>Network</a:t>
            </a:r>
            <a:br>
              <a:rPr lang="en-US" sz="1900" b="1" dirty="0" smtClean="0"/>
            </a:br>
            <a:r>
              <a:rPr lang="en-US" sz="1900" dirty="0" smtClean="0"/>
              <a:t>Computer </a:t>
            </a:r>
            <a:r>
              <a:rPr lang="en-US" sz="1900" dirty="0"/>
              <a:t>systems can be connected together to form networks allowing them to share resources.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Key Concepts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b="1" dirty="0" smtClean="0"/>
              <a:t>The internet</a:t>
            </a:r>
            <a:br>
              <a:rPr lang="en-US" sz="1700" b="1" dirty="0" smtClean="0"/>
            </a:br>
            <a:r>
              <a:rPr lang="en-US" sz="1700" dirty="0" smtClean="0"/>
              <a:t>The </a:t>
            </a:r>
            <a:r>
              <a:rPr lang="en-US" sz="1700" dirty="0"/>
              <a:t>internet is a global communications network that allows computers worldwide to connect and </a:t>
            </a:r>
            <a:r>
              <a:rPr lang="en-US" sz="1700" dirty="0" smtClean="0"/>
              <a:t>share information </a:t>
            </a:r>
            <a:r>
              <a:rPr lang="en-US" sz="1700" dirty="0"/>
              <a:t>in many different forms. Examples include email, web pages, and audio and video files. </a:t>
            </a:r>
            <a:r>
              <a:rPr lang="en-US" sz="1700" dirty="0" smtClean="0"/>
              <a:t>The impact </a:t>
            </a:r>
            <a:r>
              <a:rPr lang="en-US" sz="1700" dirty="0"/>
              <a:t>of the internet on our lives is profound. While it provides huge benefits to society, security </a:t>
            </a:r>
            <a:r>
              <a:rPr lang="en-US" sz="1700" dirty="0" smtClean="0"/>
              <a:t>of data </a:t>
            </a:r>
            <a:r>
              <a:rPr lang="en-US" sz="1700" dirty="0"/>
              <a:t>is an issue, both in the work place and for personal data.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b="1" dirty="0" smtClean="0"/>
              <a:t>System </a:t>
            </a:r>
            <a:r>
              <a:rPr lang="en-US" sz="1700" b="1" dirty="0"/>
              <a:t>life cycle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/>
              <a:t>Information systems are developed within a planned continuous cycle that covers the </a:t>
            </a:r>
            <a:r>
              <a:rPr lang="en-US" sz="1700" dirty="0" smtClean="0"/>
              <a:t>initial development </a:t>
            </a:r>
            <a:r>
              <a:rPr lang="en-US" sz="1700" dirty="0"/>
              <a:t>of the system through to its scheduled updating or redevelopment. Each phase </a:t>
            </a:r>
            <a:r>
              <a:rPr lang="en-US" sz="1700" dirty="0" smtClean="0"/>
              <a:t>of development </a:t>
            </a:r>
            <a:r>
              <a:rPr lang="en-US" sz="1700" dirty="0"/>
              <a:t>is </a:t>
            </a:r>
            <a:r>
              <a:rPr lang="en-US" sz="1700" dirty="0" err="1"/>
              <a:t>organised</a:t>
            </a:r>
            <a:r>
              <a:rPr lang="en-US" sz="1700" dirty="0"/>
              <a:t> into separate stages.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b="1" dirty="0" smtClean="0"/>
              <a:t>New technologies</a:t>
            </a:r>
            <a:br>
              <a:rPr lang="en-US" sz="1700" b="1" dirty="0" smtClean="0"/>
            </a:br>
            <a:r>
              <a:rPr lang="en-US" sz="1700" dirty="0" smtClean="0"/>
              <a:t>As </a:t>
            </a:r>
            <a:r>
              <a:rPr lang="en-US" sz="1700" dirty="0"/>
              <a:t>the information industry changes so rapidly, it is important to keep track of new and </a:t>
            </a:r>
            <a:r>
              <a:rPr lang="en-US" sz="1700" dirty="0" smtClean="0"/>
              <a:t>emerging technologies </a:t>
            </a:r>
            <a:r>
              <a:rPr lang="en-US" sz="1700" dirty="0"/>
              <a:t>and consider how they might affect everyday life.</a:t>
            </a:r>
          </a:p>
          <a:p>
            <a:pPr marL="3556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b="1" dirty="0"/>
              <a:t>Guided learning hours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/>
              <a:t>Guided learning hours give an indication of the amount of contact time teachers need to have with </a:t>
            </a:r>
            <a:r>
              <a:rPr lang="en-US" sz="1700" dirty="0" smtClean="0"/>
              <a:t>learners to </a:t>
            </a:r>
            <a:r>
              <a:rPr lang="en-US" sz="1700" dirty="0"/>
              <a:t>deliver a particular course. Our syllabuses are designed around 180 guided learning hours for </a:t>
            </a:r>
            <a:r>
              <a:rPr lang="en-US" sz="1700" dirty="0" smtClean="0"/>
              <a:t>Cambridge International </a:t>
            </a:r>
            <a:r>
              <a:rPr lang="en-US" sz="1700" dirty="0"/>
              <a:t>AS Level, and around 360 guided learning hours for Cambridge International A Level.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/>
              <a:t>These figures are for guidance only. The number of hours needed to gain the qualification may </a:t>
            </a:r>
            <a:r>
              <a:rPr lang="en-US" sz="1700" dirty="0" smtClean="0"/>
              <a:t>vary depending </a:t>
            </a:r>
            <a:r>
              <a:rPr lang="en-US" sz="1700" dirty="0"/>
              <a:t>on local practice and the learners’ previous experience of the subject.</a:t>
            </a:r>
          </a:p>
        </p:txBody>
      </p:sp>
    </p:spTree>
    <p:extLst>
      <p:ext uri="{BB962C8B-B14F-4D97-AF65-F5344CB8AC3E}">
        <p14:creationId xmlns:p14="http://schemas.microsoft.com/office/powerpoint/2010/main" val="22944718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5793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40" dirty="0" smtClean="0"/>
              <a:t>For Cambridge International AS and A Level Information Technology, candidates: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take Papers 1 and 2 only (for the Cambridge International AS Level qualification)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or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follow a staged assessment route by taking Papers 1 and 2 (for Cambridge International AS Level qualification) in one series, then Papers 3 and 4 (for Cambridge International A Level qualification) in a later series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or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take Papers 1, 2, 3 and 4 in the same examination series, leading to the full Cambridge International A Level.</a:t>
            </a:r>
          </a:p>
          <a:p>
            <a:pPr>
              <a:buClr>
                <a:srgbClr val="0070C0"/>
              </a:buClr>
            </a:pPr>
            <a:r>
              <a:rPr lang="en-US" sz="2440" dirty="0" smtClean="0"/>
              <a:t>All components are externally assessed.</a:t>
            </a:r>
            <a:endParaRPr lang="en-US" sz="2440" dirty="0"/>
          </a:p>
        </p:txBody>
      </p:sp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Assessment Structure</a:t>
            </a:r>
            <a:endParaRPr lang="en-GB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94265"/>
              </p:ext>
            </p:extLst>
          </p:nvPr>
        </p:nvGraphicFramePr>
        <p:xfrm>
          <a:off x="179512" y="1124744"/>
          <a:ext cx="8712968" cy="5400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9078"/>
                <a:gridCol w="1306945"/>
                <a:gridCol w="1306945"/>
              </a:tblGrid>
              <a:tr h="390885">
                <a:tc rowSpan="2">
                  <a:txBody>
                    <a:bodyPr/>
                    <a:lstStyle/>
                    <a:p>
                      <a:r>
                        <a:rPr kumimoji="0" lang="en-GB" sz="185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Component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Weighting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908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 Level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Level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161835">
                <a:tc>
                  <a:txBody>
                    <a:bodyPr/>
                    <a:lstStyle/>
                    <a:p>
                      <a:r>
                        <a:rPr kumimoji="0" lang="en-US" sz="185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Theory                                1 hour 45 minutes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written paper tests sections 1–10 of the syllabus content.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Candidates answer each question in the spaces provided on the </a:t>
                      </a: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paper. All questions are compulsory.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marks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56994">
                <a:tc>
                  <a:txBody>
                    <a:bodyPr/>
                    <a:lstStyle/>
                    <a:p>
                      <a:r>
                        <a:rPr kumimoji="0" lang="en-US" sz="185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Practical                           2 hours 30 minutes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tests sections 8–10 of the syllabus content. Candidates will also need to use their previous knowledge from sections 1–7.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 tasks are compulsory.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Candidates must use the most appropriate software and the most </a:t>
                      </a: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appropriate methods.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110 marks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2785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Assessment Structure</a:t>
            </a:r>
            <a:endParaRPr lang="en-GB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025859"/>
              </p:ext>
            </p:extLst>
          </p:nvPr>
        </p:nvGraphicFramePr>
        <p:xfrm>
          <a:off x="179512" y="1124744"/>
          <a:ext cx="8784976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5524"/>
                <a:gridCol w="1244538"/>
                <a:gridCol w="1024914"/>
              </a:tblGrid>
              <a:tr h="377421">
                <a:tc rowSpan="2"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Component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Weighting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74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 Level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Level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75817">
                <a:tc>
                  <a:txBody>
                    <a:bodyPr/>
                    <a:lstStyle/>
                    <a:p>
                      <a:r>
                        <a:rPr kumimoji="0"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Advanced Theory 1 hour 45 minutes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written paper tests sections 11–19 of the syllabus content. The content of sections 1–10 is assumed knowledge.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Candidates answer each question in the spaces provided on the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paper. All questions are compulsory.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marks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641949">
                <a:tc>
                  <a:txBody>
                    <a:bodyPr/>
                    <a:lstStyle/>
                    <a:p>
                      <a:r>
                        <a:rPr kumimoji="0"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Advanced Practical 2 hours 30 minutes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tests sections 16–19 of the syllabus content, and sections 8–9 of the syllabus content within a problem-solving context. Candidates will also need to use their previous knowledge from all sections of the syllabus. All tasks are compulsory.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Candidates must use the most appropriate software and the most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appropriate methods.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110 marks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2946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3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Cambridge </a:t>
            </a:r>
            <a:r>
              <a:rPr lang="en-US" sz="1900" dirty="0"/>
              <a:t>International AS and A Level Information Technology has three assessment objectives:</a:t>
            </a:r>
          </a:p>
          <a:p>
            <a:pPr marL="627063" indent="-2857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/>
              <a:t>AO1 Recall, select and communicate knowledge and understanding of IT</a:t>
            </a:r>
          </a:p>
          <a:p>
            <a:pPr marL="627063" indent="-2857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/>
              <a:t>AO2 Apply knowledge, understanding and skills to produce IT-based solutions</a:t>
            </a:r>
          </a:p>
          <a:p>
            <a:pPr marL="627063" indent="-2857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/>
              <a:t>AO3 Analyse, evaluate, make reasoned judgements and present conclusions</a:t>
            </a:r>
          </a:p>
          <a:p>
            <a:pPr>
              <a:buClr>
                <a:srgbClr val="0070C0"/>
              </a:buClr>
            </a:pPr>
            <a:r>
              <a:rPr lang="en-US" sz="1900" b="1" dirty="0"/>
              <a:t>2.3 Relationship between assessment objectives and components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approximate weightings allocated to each of the assessment objectives are </a:t>
            </a:r>
            <a:r>
              <a:rPr lang="en-US" sz="1900" dirty="0" err="1"/>
              <a:t>summarised</a:t>
            </a:r>
            <a:r>
              <a:rPr lang="en-US" sz="1900" dirty="0"/>
              <a:t> below</a:t>
            </a:r>
            <a:r>
              <a:rPr lang="en-US" sz="1900" dirty="0" smtClean="0"/>
              <a:t>.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>
              <a:buClr>
                <a:srgbClr val="0070C0"/>
              </a:buClr>
            </a:pPr>
            <a:endParaRPr lang="en-US" sz="19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table shows the assessment objectives (AO) as a percentage of each component.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178754"/>
              </p:ext>
            </p:extLst>
          </p:nvPr>
        </p:nvGraphicFramePr>
        <p:xfrm>
          <a:off x="179512" y="4112096"/>
          <a:ext cx="8784976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8552"/>
                <a:gridCol w="1224136"/>
                <a:gridCol w="1368152"/>
                <a:gridCol w="122413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AO1 %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AO2 %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AO3 %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 1 Theory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 2 Practical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 3 Advanced Theory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 4 Advanced Practical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22008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2800" dirty="0" smtClean="0"/>
              <a:t>10 – </a:t>
            </a:r>
            <a:r>
              <a:rPr lang="en-US" sz="2800" dirty="0" smtClean="0"/>
              <a:t>Sound and Video Editing - </a:t>
            </a:r>
            <a:r>
              <a:rPr lang="en-IE" sz="2800" dirty="0" smtClean="0"/>
              <a:t>Syllabus Content</a:t>
            </a:r>
            <a:endParaRPr lang="en-GB" sz="2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8471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50" dirty="0" smtClean="0"/>
              <a:t>Candidates </a:t>
            </a:r>
            <a:r>
              <a:rPr lang="en-US" sz="1650" dirty="0"/>
              <a:t>should be able to: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edit a video clip to meet the requirements of its intended application and audience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set an aspect ratio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trim a video clip to remove unwanted footage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join together video clips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create text based slides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create credits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add captions and subtitles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add fading effects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add animation effects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extract a still image from a video clip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insert a still image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add sound to a video clip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remove sound from a video clip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alter the speed of a video clip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export a video clip in different file formats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compress a video to different resolutions to suit different media (including: DVD, internet)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describe how typical features found in video editing software are used in practice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edit a sound clip to meet the requirements of its intended application and audience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trim a sound clip to remove unwanted material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join together two sound clips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fade in and fade out a sound clip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alter the speed of a sound clip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change the pitch of a sound clip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add or adjust reverberation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overdub a sound clip to include a voice over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export a sound clip in different file formats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compress (including: the use of MP3) the sound file to different sample rates to suit different media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describe how typical features found in sound editing software are used in practice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describe how file sizes depend on sampling rate and sampling </a:t>
            </a:r>
            <a:r>
              <a:rPr lang="en-US" sz="1650" dirty="0" smtClean="0"/>
              <a:t>resolution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50" dirty="0" smtClean="0"/>
          </a:p>
        </p:txBody>
      </p:sp>
    </p:spTree>
    <p:extLst>
      <p:ext uri="{BB962C8B-B14F-4D97-AF65-F5344CB8AC3E}">
        <p14:creationId xmlns:p14="http://schemas.microsoft.com/office/powerpoint/2010/main" val="30269111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ustom 2">
      <a:dk1>
        <a:sysClr val="windowText" lastClr="000000"/>
      </a:dk1>
      <a:lt1>
        <a:sysClr val="window" lastClr="FFFFFF"/>
      </a:lt1>
      <a:dk2>
        <a:srgbClr val="C00000"/>
      </a:dk2>
      <a:lt2>
        <a:srgbClr val="EEECE1"/>
      </a:lt2>
      <a:accent1>
        <a:srgbClr val="FF000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0040"/>
      </a:hlink>
      <a:folHlink>
        <a:srgbClr val="80008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47550</TotalTime>
  <Words>1012</Words>
  <Application>Microsoft Office PowerPoint</Application>
  <PresentationFormat>On-screen Show (4:3)</PresentationFormat>
  <Paragraphs>143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Lucida Sans Unicode</vt:lpstr>
      <vt:lpstr>Verdana</vt:lpstr>
      <vt:lpstr>Wingdings</vt:lpstr>
      <vt:lpstr>Wingdings 2</vt:lpstr>
      <vt:lpstr>Wingdings 3</vt:lpstr>
      <vt:lpstr>Enderoth</vt:lpstr>
      <vt:lpstr>PowerPoint Presentation</vt:lpstr>
      <vt:lpstr>1 – Key Concepts</vt:lpstr>
      <vt:lpstr>1 – Key Concepts</vt:lpstr>
      <vt:lpstr>2 – Assessment Structure</vt:lpstr>
      <vt:lpstr>2 – Assessment Structure</vt:lpstr>
      <vt:lpstr>2 – Assessment Structure</vt:lpstr>
      <vt:lpstr>2 – Grade Descriptors – Grade A</vt:lpstr>
      <vt:lpstr>3 – Assessment Objectives</vt:lpstr>
      <vt:lpstr>10 – Sound and Video Editing - Syllabus Content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11 -</dc:title>
  <dc:subject>Travel and Tourism</dc:subject>
  <dc:creator>Enderoth</dc:creator>
  <cp:keywords>Chapter 10 – Sound &amp; Video Editing</cp:keywords>
  <cp:lastModifiedBy>Stephen Rafferty</cp:lastModifiedBy>
  <cp:revision>1682</cp:revision>
  <cp:lastPrinted>2014-01-22T18:25:48Z</cp:lastPrinted>
  <dcterms:created xsi:type="dcterms:W3CDTF">2008-03-12T11:01:44Z</dcterms:created>
  <dcterms:modified xsi:type="dcterms:W3CDTF">2018-08-02T08:56:13Z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